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753" r:id="rId2"/>
  </p:sldMasterIdLst>
  <p:sldIdLst>
    <p:sldId id="266" r:id="rId3"/>
    <p:sldId id="267" r:id="rId4"/>
    <p:sldId id="256" r:id="rId5"/>
    <p:sldId id="257" r:id="rId6"/>
    <p:sldId id="336" r:id="rId7"/>
    <p:sldId id="342" r:id="rId8"/>
    <p:sldId id="339" r:id="rId9"/>
    <p:sldId id="259" r:id="rId10"/>
    <p:sldId id="341" r:id="rId11"/>
    <p:sldId id="261" r:id="rId12"/>
    <p:sldId id="262" r:id="rId13"/>
    <p:sldId id="283" r:id="rId14"/>
    <p:sldId id="272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374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8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7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49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9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13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2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0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62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514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86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3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4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3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8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0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3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0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7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22/04/2021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96985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gif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stiloadoracao.com/quem-foi-o-profeta-zacarias/" TargetMode="External"/><Relationship Id="rId2" Type="http://schemas.openxmlformats.org/officeDocument/2006/relationships/hyperlink" Target="https://estiloadoracao.com/quem-foi-o-rei-uzias/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110">
            <a:extLst>
              <a:ext uri="{FF2B5EF4-FFF2-40B4-BE49-F238E27FC236}">
                <a16:creationId xmlns:a16="http://schemas.microsoft.com/office/drawing/2014/main" id="{1F481F26-F3BC-4265-89AB-C6DC832F2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CB7E9E4-1358-47CB-AE4A-7FA12C653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1491744-6443-4B61-92D9-01577FF85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Editora Betel - Livraria Evangélica - Edificando a Casa de Deus">
            <a:extLst>
              <a:ext uri="{FF2B5EF4-FFF2-40B4-BE49-F238E27FC236}">
                <a16:creationId xmlns:a16="http://schemas.microsoft.com/office/drawing/2014/main" id="{9F7C0866-040B-46AE-9461-AA858DD28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010" y="37088"/>
            <a:ext cx="7789289" cy="9550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Rectangle 116">
            <a:extLst>
              <a:ext uri="{FF2B5EF4-FFF2-40B4-BE49-F238E27FC236}">
                <a16:creationId xmlns:a16="http://schemas.microsoft.com/office/drawing/2014/main" id="{93E3C094-E539-4B8A-9835-C451D0168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9817" y="710159"/>
            <a:ext cx="4319516" cy="614784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2898" y="996288"/>
            <a:ext cx="8079938" cy="230647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pt-BR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LIÇÃO 3</a:t>
            </a:r>
            <a:br>
              <a:rPr lang="pt-BR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t-BR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AMÓS, O PROFETA DO JUÍZO</a:t>
            </a:r>
          </a:p>
        </p:txBody>
      </p:sp>
      <p:sp>
        <p:nvSpPr>
          <p:cNvPr id="6" name="Título 1"/>
          <p:cNvSpPr>
            <a:spLocks noGrp="1"/>
          </p:cNvSpPr>
          <p:nvPr>
            <p:ph type="subTitle" idx="1"/>
          </p:nvPr>
        </p:nvSpPr>
        <p:spPr>
          <a:xfrm>
            <a:off x="4638675" y="3764975"/>
            <a:ext cx="3864161" cy="286727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l"/>
            <a:br>
              <a:rPr lang="en-US"/>
            </a:br>
            <a:r>
              <a:rPr lang="en-US"/>
              <a:t>Professor da EBD - </a:t>
            </a:r>
            <a:r>
              <a:rPr lang="en-US" err="1"/>
              <a:t>Trabalhador</a:t>
            </a:r>
            <a:r>
              <a:rPr lang="en-US"/>
              <a:t>: </a:t>
            </a:r>
            <a:r>
              <a:rPr lang="en-US" err="1"/>
              <a:t>Evandro</a:t>
            </a:r>
            <a:r>
              <a:rPr lang="en-US"/>
              <a:t> Vieira de Andrade</a:t>
            </a:r>
            <a:br>
              <a:rPr lang="en-US"/>
            </a:br>
            <a:r>
              <a:rPr lang="en-US"/>
              <a:t> </a:t>
            </a: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5D28AB17-F6FA-4C53-B3E3-D0A39D4A3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3EFADC67-92A1-44FB-8691-D8CD71A21E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710159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m 3" descr="Uma estudante apontando para o lado">
            <a:extLst>
              <a:ext uri="{FF2B5EF4-FFF2-40B4-BE49-F238E27FC236}">
                <a16:creationId xmlns:a16="http://schemas.microsoft.com/office/drawing/2014/main" id="{656C7258-2B2F-4503-87C2-52B62381D6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724" y="678986"/>
            <a:ext cx="3363727" cy="617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8225" y="359385"/>
            <a:ext cx="3201366" cy="1929421"/>
          </a:xfrm>
        </p:spPr>
        <p:txBody>
          <a:bodyPr anchor="b">
            <a:normAutofit/>
          </a:bodyPr>
          <a:lstStyle/>
          <a:p>
            <a:pPr algn="r"/>
            <a:r>
              <a:rPr lang="pt-BR" sz="4000" dirty="0">
                <a:solidFill>
                  <a:srgbClr val="FFFFFF"/>
                </a:solidFill>
              </a:rPr>
              <a:t>3. A mensagem de Amós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120316"/>
            <a:ext cx="7088973" cy="6570416"/>
          </a:xfrm>
        </p:spPr>
        <p:txBody>
          <a:bodyPr anchor="ctr">
            <a:normAutofit lnSpcReduction="10000"/>
          </a:bodyPr>
          <a:lstStyle/>
          <a:p>
            <a:r>
              <a:rPr lang="pt-BR" sz="2000" dirty="0"/>
              <a:t>O profeta </a:t>
            </a:r>
            <a:r>
              <a:rPr lang="pt-BR" sz="2000" dirty="0">
                <a:solidFill>
                  <a:srgbClr val="FFC000"/>
                </a:solidFill>
              </a:rPr>
              <a:t>Amós não se calava </a:t>
            </a:r>
            <a:r>
              <a:rPr lang="pt-BR" sz="2000" dirty="0"/>
              <a:t>diante do erro, por isso ele exortava Israel acerca do juízo de Deus. O povo, porém, estava tão obstinado  que ignorou as advertências do profeta (Am 5.10).</a:t>
            </a:r>
          </a:p>
          <a:p>
            <a:r>
              <a:rPr lang="pt-BR" sz="2000" dirty="0"/>
              <a:t>O </a:t>
            </a:r>
            <a:r>
              <a:rPr lang="pt-BR" sz="2000" dirty="0">
                <a:solidFill>
                  <a:srgbClr val="FFC000"/>
                </a:solidFill>
              </a:rPr>
              <a:t>sacerdote Amazias </a:t>
            </a:r>
            <a:r>
              <a:rPr lang="pt-BR" sz="2000" dirty="0"/>
              <a:t>tentou intimidar Amós,  mandando dizer a </a:t>
            </a:r>
            <a:r>
              <a:rPr lang="pt-BR" sz="2000" dirty="0" err="1"/>
              <a:t>Jeroboão</a:t>
            </a:r>
            <a:r>
              <a:rPr lang="pt-BR" sz="2000" dirty="0"/>
              <a:t>, Rei de Israel, que o homem de Deus conspirava contra seu reinado. Amazias já estava corrompido e ligado as autoridades civis.</a:t>
            </a:r>
          </a:p>
          <a:p>
            <a:r>
              <a:rPr lang="pt-BR" sz="2000" dirty="0"/>
              <a:t>Mesmo ameaçado por contrariar as autoridades, Amós não se intimidou.</a:t>
            </a:r>
          </a:p>
          <a:p>
            <a:r>
              <a:rPr lang="pt-BR" sz="2000" dirty="0"/>
              <a:t>Ele respondeu a sacerdote Amazias: “Eu não era profeta, nem filho de profeta, mas </a:t>
            </a:r>
            <a:r>
              <a:rPr lang="pt-BR" sz="2000" dirty="0" err="1"/>
              <a:t>boeiro</a:t>
            </a:r>
            <a:r>
              <a:rPr lang="pt-BR" sz="2000" dirty="0"/>
              <a:t>, e cultivador de sicômoros. Mas o Senhor me tirou de após o gado, e o Senhor me disse: “Vai e profetiza ao meu povo Israel” (Am 7.14-15).</a:t>
            </a:r>
          </a:p>
          <a:p>
            <a:r>
              <a:rPr lang="pt-BR" sz="2000" dirty="0">
                <a:solidFill>
                  <a:srgbClr val="FFC000"/>
                </a:solidFill>
              </a:rPr>
              <a:t>Amós foi chamado por ser um servo fiel e obediente a Deus.</a:t>
            </a:r>
          </a:p>
          <a:p>
            <a:r>
              <a:rPr lang="pt-BR" sz="2000" dirty="0"/>
              <a:t>Da mesma maneira, o Senhor nos chama hoje para pregar a Sua Palavra à sociedade corrompida, cheia de desigualdade e injustiça social, </a:t>
            </a:r>
            <a:r>
              <a:rPr lang="pt-BR" sz="2000" dirty="0">
                <a:solidFill>
                  <a:srgbClr val="FFC000"/>
                </a:solidFill>
              </a:rPr>
              <a:t>e para anunciar com autoridade, os valores do Reino de Deus</a:t>
            </a:r>
          </a:p>
          <a:p>
            <a:r>
              <a:rPr lang="pt-BR" sz="2000" dirty="0">
                <a:solidFill>
                  <a:srgbClr val="FFC000"/>
                </a:solidFill>
              </a:rPr>
              <a:t>O cristão não deve ignorar os menos favorecidos  nem praticar o mal, pois Deus não privilegia os injustos.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197C730-DA2D-4E3A-B33D-455B8F974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8" y="3994632"/>
            <a:ext cx="3616064" cy="257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pt-BR"/>
              <a:t>Conclusão	</a:t>
            </a:r>
          </a:p>
        </p:txBody>
      </p:sp>
      <p:pic>
        <p:nvPicPr>
          <p:cNvPr id="5" name="Imagem 4" descr="Mulher de negócios segurando placa">
            <a:extLst>
              <a:ext uri="{FF2B5EF4-FFF2-40B4-BE49-F238E27FC236}">
                <a16:creationId xmlns:a16="http://schemas.microsoft.com/office/drawing/2014/main" id="{06A1D42D-0531-4750-9293-195EDE4D6A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13"/>
          <a:stretch/>
        </p:blipFill>
        <p:spPr>
          <a:xfrm>
            <a:off x="544476" y="10"/>
            <a:ext cx="4635571" cy="6857990"/>
          </a:xfrm>
          <a:prstGeom prst="rect">
            <a:avLst/>
          </a:prstGeom>
          <a:effectLst/>
        </p:spPr>
      </p:pic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DA72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577D6B1-6773-4CF7-ADB0-81ACE593B128}"/>
              </a:ext>
            </a:extLst>
          </p:cNvPr>
          <p:cNvSpPr txBox="1"/>
          <p:nvPr/>
        </p:nvSpPr>
        <p:spPr>
          <a:xfrm rot="21372180">
            <a:off x="791503" y="3390426"/>
            <a:ext cx="41019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solidFill>
                  <a:schemeClr val="bg1"/>
                </a:solidFill>
              </a:rPr>
              <a:t>Receber o chamado de Deus para realizar sua obra e gratificante, mas nem sempre é fácil. Amós se dispôs a enfrentar a ira dos poderosos, e até a morte, para fazer a vontade de Deus, denunciando a injustiça  e a corrupção do povo. Que Deus possa encorajar você a obedecê-lo em toda e qualquer situação (Rm 8.31).</a:t>
            </a:r>
          </a:p>
        </p:txBody>
      </p:sp>
      <p:pic>
        <p:nvPicPr>
          <p:cNvPr id="7" name="Picture 2" descr="Como fazer a Conclusão do Texto – O Miguilim">
            <a:extLst>
              <a:ext uri="{FF2B5EF4-FFF2-40B4-BE49-F238E27FC236}">
                <a16:creationId xmlns:a16="http://schemas.microsoft.com/office/drawing/2014/main" id="{4769D540-5908-4C1F-BB3C-8720E5C4C7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969" y="2743994"/>
            <a:ext cx="6350000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4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9B0377CA-A780-48DE-9C27-0A2D5CB5B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652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9281D261-09B9-4E23-9B76-9905B8141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79"/>
            <a:ext cx="6274591" cy="1092367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Objetivo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lição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77328" y="2372525"/>
            <a:ext cx="6274592" cy="2061645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algn="l"/>
            <a:r>
              <a:rPr lang="pt-BR" sz="4000" dirty="0">
                <a:solidFill>
                  <a:schemeClr val="bg1"/>
                </a:solidFill>
              </a:rPr>
              <a:t>Saber que Deus ama a justiça e contempla o justo.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m 2" descr="Mulher em uma cadeira de rodas segurando um cartaz">
            <a:extLst>
              <a:ext uri="{FF2B5EF4-FFF2-40B4-BE49-F238E27FC236}">
                <a16:creationId xmlns:a16="http://schemas.microsoft.com/office/drawing/2014/main" id="{9F145767-B7FE-4B89-B7C0-CDFB52E767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73" y="61785"/>
            <a:ext cx="4861931" cy="8951314"/>
          </a:xfrm>
          <a:prstGeom prst="rect">
            <a:avLst/>
          </a:prstGeom>
        </p:spPr>
      </p:pic>
      <p:sp>
        <p:nvSpPr>
          <p:cNvPr id="4" name="Subtítulo 2"/>
          <p:cNvSpPr txBox="1">
            <a:spLocks/>
          </p:cNvSpPr>
          <p:nvPr/>
        </p:nvSpPr>
        <p:spPr>
          <a:xfrm>
            <a:off x="2955073" y="1803790"/>
            <a:ext cx="4415884" cy="19289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endParaRPr lang="en-US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Versículo-chave</a:t>
            </a:r>
            <a:endParaRPr lang="en-US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pt-BR" dirty="0">
                <a:solidFill>
                  <a:schemeClr val="bg1"/>
                </a:solidFill>
              </a:rPr>
              <a:t>“E porque isso te farei, prepara-te, ó  Israel, para te encontrares com o teu Deus”. Am 4:12.</a:t>
            </a: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724722" y="939617"/>
            <a:ext cx="9144000" cy="185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br>
              <a:rPr lang="pt-BR" sz="2000" dirty="0"/>
            </a:br>
            <a:r>
              <a:rPr lang="pt-BR" sz="2000" dirty="0"/>
              <a:t> </a:t>
            </a:r>
            <a:endParaRPr lang="pt-BR" sz="2000"/>
          </a:p>
        </p:txBody>
      </p:sp>
    </p:spTree>
    <p:extLst>
      <p:ext uri="{BB962C8B-B14F-4D97-AF65-F5344CB8AC3E}">
        <p14:creationId xmlns:p14="http://schemas.microsoft.com/office/powerpoint/2010/main" val="41127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505575" cy="13255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/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825625"/>
            <a:ext cx="650557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800"/>
              <a:t>Israel desfrutava de prosperidade e expansão imperial. Tudo parecia calmo e todos estavam confiantes e felizes, com exceção dos pobres, que viviam abandonados e em constante humilhação.</a:t>
            </a:r>
          </a:p>
          <a:p>
            <a:pPr marL="0" indent="0">
              <a:buNone/>
            </a:pPr>
            <a:endParaRPr lang="pt-BR" sz="1800"/>
          </a:p>
          <a:p>
            <a:pPr marL="0" indent="0">
              <a:buNone/>
            </a:pPr>
            <a:r>
              <a:rPr lang="pt-BR" sz="1800"/>
              <a:t>Foi nesse contesto que Amós declarou:  “O Senhor bramará de Sião, e de Jerusalém dará a Sua voz; nas habitações dos pastores haverá pranto e secar-se-á o cume do Carmelo”, Am 1.2</a:t>
            </a:r>
          </a:p>
          <a:p>
            <a:pPr marL="0" indent="0">
              <a:buNone/>
            </a:pPr>
            <a:endParaRPr lang="pt-BR" sz="1800"/>
          </a:p>
          <a:p>
            <a:pPr marL="0" indent="0">
              <a:buNone/>
            </a:pPr>
            <a:r>
              <a:rPr lang="pt-BR" sz="1800"/>
              <a:t>Profetizar uma palavra de julgamento a uma nação que usufruía de tanto privilégios  era tarefa difícil, mas Amós não temeu cumprir a ordenação de Deus nem foi complacente com o erro. </a:t>
            </a:r>
          </a:p>
          <a:p>
            <a:pPr marL="0" indent="0">
              <a:buNone/>
            </a:pPr>
            <a:endParaRPr lang="pt-BR" sz="1800"/>
          </a:p>
        </p:txBody>
      </p:sp>
      <p:pic>
        <p:nvPicPr>
          <p:cNvPr id="5" name="Imagem 4" descr="Menino chinês levantando um dedo">
            <a:extLst>
              <a:ext uri="{FF2B5EF4-FFF2-40B4-BE49-F238E27FC236}">
                <a16:creationId xmlns:a16="http://schemas.microsoft.com/office/drawing/2014/main" id="{ACDEEA82-A26E-4AEC-8C08-837475868A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39719"/>
          <a:stretch/>
        </p:blipFill>
        <p:spPr>
          <a:xfrm>
            <a:off x="7737635" y="-1"/>
            <a:ext cx="3555205" cy="6858001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C413D172-8B6A-47F5-9813-DE455773F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880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ebate nas salas de aula - Colégio da Educação Infantil ao Ensino Médio na  Mooca">
            <a:extLst>
              <a:ext uri="{FF2B5EF4-FFF2-40B4-BE49-F238E27FC236}">
                <a16:creationId xmlns:a16="http://schemas.microsoft.com/office/drawing/2014/main" id="{879867EF-F744-4EE7-AF81-9A95A52A6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1" r="7390" b="-1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r>
              <a:rPr lang="pt-BR" sz="1600" dirty="0">
                <a:solidFill>
                  <a:srgbClr val="000000"/>
                </a:solidFill>
              </a:rPr>
              <a:t>Forme duplas, e peça aos alunos que leiam Amós 1.3,6,9,11,13; 2.1,4,6.</a:t>
            </a:r>
          </a:p>
          <a:p>
            <a:r>
              <a:rPr lang="pt-BR" sz="1600" dirty="0">
                <a:solidFill>
                  <a:srgbClr val="000000"/>
                </a:solidFill>
              </a:rPr>
              <a:t>Eles devem prestar especial atenção as seguintes expressões: “por três transgressões...e por quatro”, para que opinem  sobre o seu significado. Dê um breve tempo para as duplas e, então, permita que compartilhem suas conclusões com o restante da turma. </a:t>
            </a:r>
          </a:p>
          <a:p>
            <a:r>
              <a:rPr lang="pt-BR" sz="1600" dirty="0">
                <a:solidFill>
                  <a:srgbClr val="000000"/>
                </a:solidFill>
              </a:rPr>
              <a:t>Ouça-os com atenção e conclua o assunto ressaltando a longanimidade de Deus, que nos concede tempo para que cheguemos ao arrependimento e refaçamos os nossos rumos.</a:t>
            </a:r>
          </a:p>
        </p:txBody>
      </p:sp>
    </p:spTree>
    <p:extLst>
      <p:ext uri="{BB962C8B-B14F-4D97-AF65-F5344CB8AC3E}">
        <p14:creationId xmlns:p14="http://schemas.microsoft.com/office/powerpoint/2010/main" val="159260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BF6A134C-1DE6-412E-AE5F-837F1F26B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C84D9DB-B23C-48A9-8BA5-8B7AEFB19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SUBSIDIO PARA O PROFESSOR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2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EAD452-3C21-4CB1-A107-79BF18DE9370}"/>
              </a:ext>
            </a:extLst>
          </p:cNvPr>
          <p:cNvSpPr txBox="1"/>
          <p:nvPr/>
        </p:nvSpPr>
        <p:spPr>
          <a:xfrm>
            <a:off x="554967" y="643465"/>
            <a:ext cx="250902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Quem foi profeta  AMÓS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AB610D8-25E8-4DE6-9F6C-58523EC019D9}"/>
              </a:ext>
            </a:extLst>
          </p:cNvPr>
          <p:cNvSpPr txBox="1"/>
          <p:nvPr/>
        </p:nvSpPr>
        <p:spPr>
          <a:xfrm>
            <a:off x="5788324" y="305068"/>
            <a:ext cx="5997354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2000" b="1" i="0" dirty="0">
                <a:effectLst/>
                <a:latin typeface="-apple-system"/>
              </a:rPr>
              <a:t>O profeta Amós era de </a:t>
            </a:r>
            <a:r>
              <a:rPr lang="pt-BR" sz="2000" b="1" i="0" dirty="0" err="1">
                <a:effectLst/>
                <a:latin typeface="-apple-system"/>
              </a:rPr>
              <a:t>Tecoa</a:t>
            </a:r>
            <a:r>
              <a:rPr lang="pt-BR" sz="2000" b="0" i="0" dirty="0">
                <a:effectLst/>
                <a:latin typeface="-apple-system"/>
              </a:rPr>
              <a:t>, uma aldeia situada a aproximadamente 16 km ao sul de Jerusalém, 9 km de Belém e 20 km a oeste do Mar Morto. </a:t>
            </a:r>
          </a:p>
          <a:p>
            <a:pPr algn="l"/>
            <a:endParaRPr lang="pt-BR" sz="2000" b="0" i="0" dirty="0">
              <a:effectLst/>
              <a:latin typeface="-apple-system"/>
            </a:endParaRPr>
          </a:p>
          <a:p>
            <a:pPr algn="l"/>
            <a:r>
              <a:rPr lang="pt-BR" sz="2000" b="1" i="0" dirty="0">
                <a:effectLst/>
                <a:latin typeface="-apple-system"/>
              </a:rPr>
              <a:t>O nome Amós significa </a:t>
            </a:r>
            <a:r>
              <a:rPr lang="pt-BR" sz="2000" b="1" i="0" dirty="0">
                <a:solidFill>
                  <a:srgbClr val="FFC000"/>
                </a:solidFill>
                <a:effectLst/>
                <a:latin typeface="-apple-system"/>
              </a:rPr>
              <a:t>“carregador de fardos”, </a:t>
            </a:r>
            <a:r>
              <a:rPr lang="pt-BR" sz="2000" b="0" i="0" dirty="0">
                <a:effectLst/>
                <a:latin typeface="-apple-system"/>
              </a:rPr>
              <a:t>do hebraico </a:t>
            </a:r>
            <a:r>
              <a:rPr lang="pt-BR" sz="2000" b="0" i="1" dirty="0">
                <a:effectLst/>
                <a:latin typeface="-apple-system"/>
              </a:rPr>
              <a:t>‘amos</a:t>
            </a:r>
            <a:r>
              <a:rPr lang="pt-BR" sz="2000" b="0" i="0" dirty="0">
                <a:effectLst/>
                <a:latin typeface="-apple-system"/>
              </a:rPr>
              <a:t>.</a:t>
            </a:r>
          </a:p>
          <a:p>
            <a:pPr algn="l"/>
            <a:r>
              <a:rPr lang="pt-BR" sz="2000" b="0" i="0" dirty="0">
                <a:effectLst/>
                <a:latin typeface="-apple-system"/>
              </a:rPr>
              <a:t>Além do que é dito em seus escritos, nada se sabe sobre </a:t>
            </a:r>
            <a:r>
              <a:rPr lang="pt-BR" sz="2000" b="1" i="0" dirty="0">
                <a:effectLst/>
                <a:latin typeface="-apple-system"/>
              </a:rPr>
              <a:t>quem foi Amós,</a:t>
            </a:r>
            <a:r>
              <a:rPr lang="pt-BR" sz="2000" b="0" i="0" dirty="0">
                <a:effectLst/>
                <a:latin typeface="-apple-system"/>
              </a:rPr>
              <a:t> porém em seu livro encontramos detalhes importantes que nos fornecem informações valiosíssimas sobre sua </a:t>
            </a:r>
            <a:r>
              <a:rPr lang="pt-BR" sz="2000" b="1" i="0" dirty="0">
                <a:effectLst/>
                <a:latin typeface="-apple-system"/>
              </a:rPr>
              <a:t>história</a:t>
            </a:r>
            <a:r>
              <a:rPr lang="pt-BR" sz="2000" b="0" i="0" dirty="0">
                <a:effectLst/>
                <a:latin typeface="-apple-system"/>
              </a:rPr>
              <a:t>.</a:t>
            </a:r>
          </a:p>
          <a:p>
            <a:pPr algn="l"/>
            <a:endParaRPr lang="pt-BR" sz="2000" b="0" i="0" dirty="0">
              <a:effectLst/>
              <a:latin typeface="-apple-system"/>
            </a:endParaRPr>
          </a:p>
          <a:p>
            <a:pPr algn="l"/>
            <a:r>
              <a:rPr lang="pt-BR" sz="2000" b="1" i="0" dirty="0">
                <a:effectLst/>
                <a:latin typeface="-apple-system"/>
              </a:rPr>
              <a:t>O profeta Amós viveu no século 8 a.C.</a:t>
            </a:r>
            <a:r>
              <a:rPr lang="pt-BR" sz="2000" b="0" i="0" dirty="0">
                <a:effectLst/>
                <a:latin typeface="-apple-system"/>
              </a:rPr>
              <a:t>, e profetizou durante o reinado do </a:t>
            </a:r>
            <a:r>
              <a:rPr lang="pt-BR" sz="2000" b="0" i="0" u="none" strike="noStrike" dirty="0">
                <a:solidFill>
                  <a:srgbClr val="0563C1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rei </a:t>
            </a:r>
            <a:r>
              <a:rPr lang="pt-BR" sz="2000" b="0" i="0" u="none" strike="noStrike" dirty="0" err="1"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Uzias</a:t>
            </a:r>
            <a:r>
              <a:rPr lang="pt-BR" sz="2000" b="0" i="0" dirty="0">
                <a:effectLst/>
                <a:latin typeface="-apple-system"/>
              </a:rPr>
              <a:t> em Judá (Reino do Sul) e do rei </a:t>
            </a:r>
            <a:r>
              <a:rPr lang="pt-BR" sz="2000" b="0" i="0" dirty="0" err="1">
                <a:effectLst/>
                <a:latin typeface="-apple-system"/>
              </a:rPr>
              <a:t>Jeroboão</a:t>
            </a:r>
            <a:r>
              <a:rPr lang="pt-BR" sz="2000" b="0" i="0" dirty="0">
                <a:effectLst/>
                <a:latin typeface="-apple-system"/>
              </a:rPr>
              <a:t> em Israel (Reino do Norte). Logo na introdução de seu livro, o profeta Amós informa seus leitores que as visões que teve da parte do Senhor ocorreram dois anos antes do “grande terremoto”.</a:t>
            </a:r>
          </a:p>
          <a:p>
            <a:pPr algn="l"/>
            <a:r>
              <a:rPr lang="pt-BR" sz="2000" b="0" i="0" dirty="0">
                <a:effectLst/>
                <a:latin typeface="-apple-system"/>
              </a:rPr>
              <a:t>Esse terremoto que ocorreu durante o reinado de </a:t>
            </a:r>
            <a:r>
              <a:rPr lang="pt-BR" sz="2000" b="0" i="0" dirty="0" err="1">
                <a:effectLst/>
                <a:latin typeface="-apple-system"/>
              </a:rPr>
              <a:t>Uzias</a:t>
            </a:r>
            <a:r>
              <a:rPr lang="pt-BR" sz="2000" b="0" i="0" dirty="0">
                <a:effectLst/>
                <a:latin typeface="-apple-system"/>
              </a:rPr>
              <a:t> foi um evento memorável, e foi lembrado pelo </a:t>
            </a:r>
            <a:r>
              <a:rPr lang="pt-BR" sz="2000" b="0" i="0" u="none" strike="noStrike" dirty="0">
                <a:effectLst/>
                <a:latin typeface="-apple-system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profeta Zacarias</a:t>
            </a:r>
            <a:r>
              <a:rPr lang="pt-BR" sz="2000" b="0" i="0" dirty="0">
                <a:effectLst/>
                <a:latin typeface="-apple-system"/>
              </a:rPr>
              <a:t> como um ato de julgamento divino (</a:t>
            </a:r>
            <a:r>
              <a:rPr lang="pt-BR" sz="2000" b="0" i="0" dirty="0" err="1">
                <a:effectLst/>
                <a:latin typeface="-apple-system"/>
              </a:rPr>
              <a:t>Zc</a:t>
            </a:r>
            <a:r>
              <a:rPr lang="pt-BR" sz="2000" b="0" i="0" dirty="0">
                <a:effectLst/>
                <a:latin typeface="-apple-system"/>
              </a:rPr>
              <a:t> 14:5).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4DDE881-E1EA-4513-9C60-CF0FC696A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79" y="2814350"/>
            <a:ext cx="3213238" cy="3514725"/>
          </a:xfrm>
          <a:prstGeom prst="rect">
            <a:avLst/>
          </a:prstGeom>
        </p:spPr>
      </p:pic>
      <p:pic>
        <p:nvPicPr>
          <p:cNvPr id="1026" name="Picture 2" descr="Série Profetas da Biblia | Área 15 &gt;&gt;&gt; Vital Caló Fº">
            <a:extLst>
              <a:ext uri="{FF2B5EF4-FFF2-40B4-BE49-F238E27FC236}">
                <a16:creationId xmlns:a16="http://schemas.microsoft.com/office/drawing/2014/main" id="{29F3E758-47C1-4E81-9AB3-A4F894AE9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7" y="2456308"/>
            <a:ext cx="5391762" cy="4031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96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6852" y="637762"/>
            <a:ext cx="2190782" cy="5576770"/>
          </a:xfrm>
        </p:spPr>
        <p:txBody>
          <a:bodyPr anchor="t">
            <a:normAutofit/>
          </a:bodyPr>
          <a:lstStyle/>
          <a:p>
            <a:r>
              <a:rPr lang="pt-BR" sz="2800" dirty="0">
                <a:solidFill>
                  <a:schemeClr val="bg1"/>
                </a:solidFill>
              </a:rPr>
              <a:t>1. O domínio do pecado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137936" y="850052"/>
            <a:ext cx="7849625" cy="5840680"/>
          </a:xfrm>
        </p:spPr>
        <p:txBody>
          <a:bodyPr>
            <a:normAutofit lnSpcReduction="10000"/>
          </a:bodyPr>
          <a:lstStyle/>
          <a:p>
            <a:r>
              <a:rPr lang="pt-BR" sz="2400" dirty="0"/>
              <a:t>Deus libertou os israelitas da escravidão do Egito e os conduziu pelo deserto  à terra de Canaã, onde eles prosperaram e subjugaram  seus inimigos. O tempo passou e o povo esqueceu das bênçãos do Senhor, Am 2.10. Deus então levantou Amós para, com ousadia,</a:t>
            </a:r>
            <a:r>
              <a:rPr lang="pt-BR" sz="2400" dirty="0">
                <a:solidFill>
                  <a:srgbClr val="FFC000"/>
                </a:solidFill>
              </a:rPr>
              <a:t> profetizar sobre o castigo que viria sobre Israel.</a:t>
            </a:r>
          </a:p>
          <a:p>
            <a:r>
              <a:rPr lang="pt-BR" sz="2400" dirty="0"/>
              <a:t>Como você deve ter observado, Deus não suportou três ou quatro transgressões de Israel, foram muitas.  Deus é tardio em se irar, pois espera paciente pelo arrependimento de seus filhos (Na 1.3).</a:t>
            </a:r>
          </a:p>
          <a:p>
            <a:r>
              <a:rPr lang="pt-BR" sz="2400" dirty="0"/>
              <a:t>Amós profetizou contra as nações, como: Tiro, </a:t>
            </a:r>
            <a:r>
              <a:rPr lang="pt-BR" sz="2400" dirty="0" err="1"/>
              <a:t>Edom</a:t>
            </a:r>
            <a:r>
              <a:rPr lang="pt-BR" sz="2400" dirty="0"/>
              <a:t>, </a:t>
            </a:r>
            <a:r>
              <a:rPr lang="pt-BR" sz="2400" dirty="0" err="1"/>
              <a:t>Amom</a:t>
            </a:r>
            <a:r>
              <a:rPr lang="pt-BR" sz="2400" dirty="0"/>
              <a:t> e </a:t>
            </a:r>
            <a:r>
              <a:rPr lang="pt-BR" sz="2400" dirty="0" err="1"/>
              <a:t>Moabe</a:t>
            </a:r>
            <a:r>
              <a:rPr lang="pt-BR" sz="2400" dirty="0"/>
              <a:t> antes de se voltar contra Israel, que humilhava os pobres e os vendiam como escravos.</a:t>
            </a:r>
          </a:p>
          <a:p>
            <a:r>
              <a:rPr lang="pt-BR" sz="2400" dirty="0"/>
              <a:t>Amós  foi </a:t>
            </a:r>
            <a:r>
              <a:rPr lang="pt-BR" sz="2400" dirty="0">
                <a:solidFill>
                  <a:srgbClr val="FFC000"/>
                </a:solidFill>
              </a:rPr>
              <a:t>corajoso </a:t>
            </a:r>
            <a:r>
              <a:rPr lang="pt-BR" sz="2400" dirty="0"/>
              <a:t>e obediente ao Senhor, mesmo sendo um trabalhador comum, </a:t>
            </a:r>
            <a:r>
              <a:rPr lang="pt-BR" sz="2400" dirty="0">
                <a:solidFill>
                  <a:srgbClr val="FFC000"/>
                </a:solidFill>
              </a:rPr>
              <a:t>agricultor e pastor de ovelhas</a:t>
            </a:r>
            <a:r>
              <a:rPr lang="pt-BR" sz="2400" dirty="0"/>
              <a:t>, o profeta repreendeu não apenas as nações estrangeiras, mas também, seus próprios irmãos do Reino do Norte, Israel.</a:t>
            </a:r>
          </a:p>
        </p:txBody>
      </p:sp>
      <p:pic>
        <p:nvPicPr>
          <p:cNvPr id="2050" name="Picture 2" descr="AMÓS – O PROFETA DA INJUSTIÇA SOCIAL | Área 15 &gt;&gt;&gt; Vital Caló Fº">
            <a:extLst>
              <a:ext uri="{FF2B5EF4-FFF2-40B4-BE49-F238E27FC236}">
                <a16:creationId xmlns:a16="http://schemas.microsoft.com/office/drawing/2014/main" id="{B3DFF226-46FD-434C-A89F-D9761C907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46167"/>
            <a:ext cx="3740383" cy="525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20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3334" y="207163"/>
            <a:ext cx="3201366" cy="1879545"/>
          </a:xfrm>
        </p:spPr>
        <p:txBody>
          <a:bodyPr anchor="b">
            <a:normAutofit/>
          </a:bodyPr>
          <a:lstStyle/>
          <a:p>
            <a:pPr algn="r"/>
            <a:r>
              <a:rPr lang="pt-BR" sz="4000" dirty="0">
                <a:solidFill>
                  <a:srgbClr val="FFFFFF"/>
                </a:solidFill>
              </a:rPr>
              <a:t>2. </a:t>
            </a:r>
            <a:r>
              <a:rPr lang="pt-BR" sz="4000" dirty="0"/>
              <a:t>A mensagem de Amós</a:t>
            </a:r>
            <a:endParaRPr lang="pt-BR" sz="4000" dirty="0">
              <a:solidFill>
                <a:srgbClr val="FFFFFF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6085857"/>
          </a:xfrm>
        </p:spPr>
        <p:txBody>
          <a:bodyPr anchor="ctr">
            <a:normAutofit fontScale="92500" lnSpcReduction="10000"/>
          </a:bodyPr>
          <a:lstStyle/>
          <a:p>
            <a:r>
              <a:rPr lang="pt-BR" sz="2400" dirty="0">
                <a:solidFill>
                  <a:srgbClr val="FFC000"/>
                </a:solidFill>
              </a:rPr>
              <a:t>SOCIAL: </a:t>
            </a:r>
            <a:r>
              <a:rPr lang="pt-BR" sz="2400" dirty="0"/>
              <a:t>Eles perseguiam e humilhavam os pobres, faziam injustiça aos humildes. Pais e filhos se relacionavam sexualmente com a mesma mulher, profanando o nome santo de Deus.</a:t>
            </a:r>
          </a:p>
          <a:p>
            <a:r>
              <a:rPr lang="pt-BR" sz="2400" dirty="0">
                <a:solidFill>
                  <a:srgbClr val="FFC000"/>
                </a:solidFill>
              </a:rPr>
              <a:t>RELIGIOSO: </a:t>
            </a:r>
            <a:r>
              <a:rPr lang="pt-BR" sz="2400" dirty="0"/>
              <a:t>liderança do templo exercia opressão sobre os pobres  e viviam sobre um a falsa aparência de religião oferecendo cultos que não agradavam ao Senhor (Am. 2.6-8; 4.5; 5.12; 21.22).</a:t>
            </a:r>
          </a:p>
          <a:p>
            <a:r>
              <a:rPr lang="pt-BR" sz="2400" dirty="0"/>
              <a:t>Na verdade não havia mais diferença entre Israel e a nações pagãs, e Amós foi enviado para proclamar o juízo de Deus a um povo de dura cerviz: “Eis que vos apertarei no vosso lugar como se apera um carro cheio de manolhos”, Am 2.13.</a:t>
            </a:r>
          </a:p>
          <a:p>
            <a:r>
              <a:rPr lang="pt-BR" sz="2400" dirty="0"/>
              <a:t>Deus permitiu que as nações vizinhas invadissem Israel e destruísse (Am 3.11). Em geral, o povo desfrutava sossegadamente de suas camas e cadeiras luxuosas, sem se importar com os menos favorecidos, por isso uma pequena parte escaparia do juízo divino (Am 3.12)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CD8C2F0-CD03-4CCB-90A8-0CFED1DA5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5" y="3347840"/>
            <a:ext cx="4370964" cy="338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1085</Words>
  <Application>Microsoft Office PowerPoint</Application>
  <PresentationFormat>Widescreen</PresentationFormat>
  <Paragraphs>50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-apple-system</vt:lpstr>
      <vt:lpstr>Arial</vt:lpstr>
      <vt:lpstr>Calibri</vt:lpstr>
      <vt:lpstr>Calibri Light</vt:lpstr>
      <vt:lpstr>Tema do Office</vt:lpstr>
      <vt:lpstr>Office Theme</vt:lpstr>
      <vt:lpstr>LIÇÃO 3 AMÓS, O PROFETA DO JUÍZO</vt:lpstr>
      <vt:lpstr>Objetivo da lição</vt:lpstr>
      <vt:lpstr>Apresentação do PowerPoint</vt:lpstr>
      <vt:lpstr>Introdução</vt:lpstr>
      <vt:lpstr>Atividade em grupo</vt:lpstr>
      <vt:lpstr>SUBSIDIO PARA O PROFESSOR</vt:lpstr>
      <vt:lpstr>Apresentação do PowerPoint</vt:lpstr>
      <vt:lpstr>1. O domínio do pecado </vt:lpstr>
      <vt:lpstr>2. A mensagem de Amós</vt:lpstr>
      <vt:lpstr>3. A mensagem de Amós</vt:lpstr>
      <vt:lpstr>Conclusão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 A luz que brilha nas trevas</dc:title>
  <dc:creator>Julio César Pereira</dc:creator>
  <cp:lastModifiedBy>Julio César Pereira</cp:lastModifiedBy>
  <cp:revision>36</cp:revision>
  <dcterms:created xsi:type="dcterms:W3CDTF">2021-01-30T14:50:10Z</dcterms:created>
  <dcterms:modified xsi:type="dcterms:W3CDTF">2021-04-22T22:28:28Z</dcterms:modified>
</cp:coreProperties>
</file>